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20"/>
  </p:notesMasterIdLst>
  <p:sldIdLst>
    <p:sldId id="256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9763-8980-4704-81D7-EC36D851DF20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1429-773B-4799-BFC7-B2E456A6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6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20D2B6-6FBE-4A19-A413-6F4D27C93D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8F88AC-D0E1-4064-9CD5-784B8AAAE7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7281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зменения </a:t>
            </a:r>
            <a:r>
              <a:rPr lang="ru-RU" dirty="0" smtClean="0"/>
              <a:t>в </a:t>
            </a:r>
            <a:r>
              <a:rPr lang="ru-RU" dirty="0" smtClean="0"/>
              <a:t>КИМ </a:t>
            </a:r>
            <a:r>
              <a:rPr lang="ru-RU" dirty="0" smtClean="0"/>
              <a:t>ЕГЭ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химии </a:t>
            </a:r>
            <a:r>
              <a:rPr lang="ru-RU" dirty="0" smtClean="0"/>
              <a:t>в 2018 </a:t>
            </a:r>
            <a:r>
              <a:rPr lang="ru-RU" dirty="0" smtClean="0"/>
              <a:t>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Председатель региональной предметной комиссии ЕГЭ по химии</a:t>
            </a:r>
          </a:p>
          <a:p>
            <a:r>
              <a:rPr lang="ru-RU" dirty="0" smtClean="0"/>
              <a:t>Станислав Владимирович Борисевич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0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476672"/>
            <a:ext cx="9036496" cy="563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выполнению задания 30:</a:t>
            </a:r>
          </a:p>
          <a:p>
            <a:pPr algn="just"/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уравнение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возможных ОВР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записать формулы всех веществ − участников реакции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указать стехиометрические коэффициенты реакции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электронного баланса необходимо:</a:t>
            </a:r>
          </a:p>
          <a:p>
            <a:pPr marL="1188000" indent="-342900" algn="just">
              <a:buFont typeface="Times New Roman" panose="02020603050405020304" pitchFamily="18" charset="0"/>
              <a:buChar char="−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указывать степень окисления атомов элементов:</a:t>
            </a:r>
          </a:p>
          <a:p>
            <a:pPr marL="118800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300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не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300" baseline="30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7+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88000" indent="-342900" algn="just">
              <a:buFont typeface="Times New Roman" panose="02020603050405020304" pitchFamily="18" charset="0"/>
              <a:buChar char="−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 указывать индексы и коэффициенты: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000" algn="just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300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88000" indent="-342900" algn="just">
              <a:buFont typeface="Times New Roman" panose="02020603050405020304" pitchFamily="18" charset="0"/>
              <a:buChar char="−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материальный баланс:</a:t>
            </a:r>
          </a:p>
          <a:p>
            <a:pPr marL="1188000" algn="just"/>
            <a:r>
              <a:rPr lang="ru-RU" sz="2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− 2e = I</a:t>
            </a:r>
            <a:r>
              <a:rPr lang="en-US" sz="23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1188000" indent="-342900" algn="just">
              <a:buFont typeface="Times New Roman" panose="02020603050405020304" pitchFamily="18" charset="0"/>
              <a:buChar char="−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зарядовый баланс: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00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3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3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000" indent="-342900" algn="just">
              <a:buFont typeface="Times New Roman" panose="02020603050405020304" pitchFamily="18" charset="0"/>
              <a:buChar char="−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 указать окислитель и восстановитель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000" indent="-342900" algn="just">
              <a:buFont typeface="Times New Roman" panose="02020603050405020304" pitchFamily="18" charset="0"/>
              <a:buChar char="−"/>
            </a:pPr>
            <a:endParaRPr lang="ru-RU" sz="2300" baseline="-25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476672"/>
            <a:ext cx="90364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задания 31: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8" y="1072148"/>
            <a:ext cx="576072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15098"/>
            <a:ext cx="6217920" cy="60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5" y="2996952"/>
            <a:ext cx="61912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1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707306"/>
            <a:ext cx="9036496" cy="351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выполнению задания 31:</a:t>
            </a:r>
          </a:p>
          <a:p>
            <a:pPr algn="just"/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уравнение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возможных реакций ионного обмена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записать формулы всех веществ − участников молекулярного, полного и краткого ионных уравнений реакции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указать стехиометрические коэффициенты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молекулярного, полного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краткого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ионных уравнений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указать заряды ионов</a:t>
            </a:r>
          </a:p>
          <a:p>
            <a:pPr marL="1188000" indent="-342900" algn="just">
              <a:buFont typeface="Times New Roman" panose="02020603050405020304" pitchFamily="18" charset="0"/>
              <a:buChar char="−"/>
            </a:pPr>
            <a:endParaRPr lang="ru-RU" sz="2300" baseline="-25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707306"/>
            <a:ext cx="903649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выполнению задания 32: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</a:pPr>
            <a:r>
              <a:rPr lang="ru-RU" alt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проверяемые элементы содержания:</a:t>
            </a:r>
          </a:p>
          <a:p>
            <a:pPr algn="just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химические свойства неорганических веществ различных классов, генетическая взаимосвязь неорганических веществ. </a:t>
            </a:r>
            <a:endParaRPr lang="ru-RU" alt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</a:pPr>
            <a:r>
              <a:rPr lang="ru-RU" alt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умения (виды деятельности):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Подтверждать существование генетической взаимосвязи между веществами различных классов путём составления уравнений соответствующих реакций. </a:t>
            </a:r>
            <a:endParaRPr lang="ru-RU" alt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балл ставится только за правильно записанное уравнение (наличие всех коэффициентов и формул веществ участвующих в реакции).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198571"/>
            <a:ext cx="6480720" cy="5182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87129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содержания, проверяемые заданием 32 (кодификатор):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проявить умение составлять уравнения реакций, соответствующих всем типам взаимодействия неорганических веществ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взаимодействие;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ионного обмена;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 реакции;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комплексообразование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примере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гидроксокомплексов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цинка и алюминия);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 (бинарных соединений, совместный гидролиз);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электролиз расплавов и растворов солей, оксида алюминия.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растворов сульфата меди(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хлорида бария образовался осадок. Осадок отделили и провели электролиз оставшегося раствора. Металл, выделившийся на катоде, растворили в концентрированной серной кислоте при нагревании. Выделившийся газ пропустили через раствор, содержащий перманганат калия и гидроксид калия.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" y="2276872"/>
            <a:ext cx="66960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27763" y="3284538"/>
            <a:ext cx="23764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latin typeface="Arial" charset="0"/>
              </a:rPr>
              <a:t>Оценка: 3 балла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/>
          <a:stretch>
            <a:fillRect/>
          </a:stretch>
        </p:blipFill>
        <p:spPr bwMode="auto">
          <a:xfrm>
            <a:off x="179388" y="4508500"/>
            <a:ext cx="64801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84888" y="5589588"/>
            <a:ext cx="23764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>
                <a:latin typeface="Arial" charset="0"/>
              </a:rPr>
              <a:t>Оценка: 1 балл</a:t>
            </a:r>
          </a:p>
        </p:txBody>
      </p:sp>
    </p:spTree>
    <p:extLst>
      <p:ext uri="{BB962C8B-B14F-4D97-AF65-F5344CB8AC3E}">
        <p14:creationId xmlns:p14="http://schemas.microsoft.com/office/powerpoint/2010/main" val="24678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растворов сульфата меди(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хлорида бария образовался осадок. Осадок отделили и провели электролиз оставшегося раствора. Металл, выделившийся на катоде, растворили в концентрированной серной кислоте при нагревании. Выделившийся газ пропустили через раствор, содержащий перманганат калия и гидроксид калия.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" y="2276872"/>
            <a:ext cx="66960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27763" y="3284538"/>
            <a:ext cx="23764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dirty="0">
                <a:latin typeface="Arial" charset="0"/>
              </a:rPr>
              <a:t>Оценка: 3 балла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/>
          <a:stretch>
            <a:fillRect/>
          </a:stretch>
        </p:blipFill>
        <p:spPr bwMode="auto">
          <a:xfrm>
            <a:off x="179388" y="4508500"/>
            <a:ext cx="64801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84888" y="5589588"/>
            <a:ext cx="23764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>
                <a:latin typeface="Arial" charset="0"/>
              </a:rPr>
              <a:t>Оценка: 1 балл</a:t>
            </a:r>
          </a:p>
        </p:txBody>
      </p:sp>
    </p:spTree>
    <p:extLst>
      <p:ext uri="{BB962C8B-B14F-4D97-AF65-F5344CB8AC3E}">
        <p14:creationId xmlns:p14="http://schemas.microsoft.com/office/powerpoint/2010/main" val="15342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21004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03649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 изменён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следования заданий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и повышенного уровней сложности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заданий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34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заданий части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5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оценивания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заданий: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9</a:t>
            </a:r>
            <a:r>
              <a:rPr lang="ru-RU" sz="23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повышенного уровня сложности (</a:t>
            </a:r>
            <a:r>
              <a:rPr lang="ru-RU" sz="2300" i="1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неорганических веществ</a:t>
            </a:r>
            <a:r>
              <a:rPr lang="ru-RU" sz="2300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будет оцениваться максимально </a:t>
            </a:r>
            <a:r>
              <a:rPr lang="ru-RU" sz="2300" b="1" i="1" spc="-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баллами;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21 </a:t>
            </a:r>
            <a:r>
              <a:rPr lang="ru-RU" sz="23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сложности (</a:t>
            </a:r>
            <a:r>
              <a:rPr lang="ru-RU" sz="2300" i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300" i="1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300" i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</a:t>
            </a:r>
            <a:r>
              <a:rPr lang="ru-RU" sz="23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оцениваться </a:t>
            </a:r>
            <a:r>
              <a:rPr lang="ru-RU" sz="2300" b="1" i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баллом;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300" b="1" i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сложности </a:t>
            </a:r>
            <a:r>
              <a:rPr lang="ru-RU" sz="23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основы химии</a:t>
            </a:r>
            <a:r>
              <a:rPr lang="ru-RU" sz="23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оцениваться </a:t>
            </a:r>
            <a:r>
              <a:rPr lang="ru-RU" sz="23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баллом;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3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30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уровня </a:t>
            </a:r>
            <a:r>
              <a:rPr lang="ru-RU" sz="23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(</a:t>
            </a:r>
            <a:r>
              <a:rPr lang="ru-RU" sz="23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300" i="1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3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</a:t>
            </a:r>
            <a:r>
              <a:rPr lang="ru-RU" sz="23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будет оцениваться максимально </a:t>
            </a:r>
            <a:r>
              <a:rPr lang="ru-RU" sz="23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баллами</a:t>
            </a:r>
            <a:r>
              <a:rPr lang="ru-RU" sz="23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b="1" i="1" spc="-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3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23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уровня сложности (</a:t>
            </a:r>
            <a:r>
              <a:rPr lang="ru-RU" sz="23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300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ионного обмена</a:t>
            </a:r>
            <a:r>
              <a:rPr lang="ru-RU" sz="230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оцениваться максимально </a:t>
            </a:r>
            <a:r>
              <a:rPr lang="ru-RU" sz="23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баллами</a:t>
            </a:r>
            <a:r>
              <a:rPr lang="ru-RU" sz="23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92000" indent="-342900">
              <a:buFont typeface="Arial" panose="020B0604020202020204" pitchFamily="34" charset="0"/>
              <a:buChar char="•"/>
            </a:pPr>
            <a:r>
              <a:rPr lang="ru-RU" sz="23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300" b="1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уровня сложности </a:t>
            </a:r>
            <a:r>
              <a:rPr lang="ru-RU" sz="2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формулы</a:t>
            </a:r>
          </a:p>
          <a:p>
            <a:pPr marL="449100" algn="r"/>
            <a:r>
              <a:rPr lang="ru-RU" sz="2300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</a:t>
            </a:r>
            <a:r>
              <a:rPr lang="ru-RU" sz="2300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оцениваться максимально </a:t>
            </a:r>
            <a:r>
              <a:rPr lang="ru-RU" sz="23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3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баллами</a:t>
            </a:r>
            <a:r>
              <a:rPr lang="ru-RU" sz="23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685720"/>
            <a:ext cx="90364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 изменён </a:t>
            </a:r>
            <a:r>
              <a:rPr lang="ru-RU" sz="2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следования заданий </a:t>
            </a: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и повышенного уровней сложности </a:t>
            </a: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1:</a:t>
            </a:r>
          </a:p>
          <a:p>
            <a:pPr algn="just"/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объединены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сложности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химические свойства простых веществ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сложности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химические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 оксидов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11 </a:t>
            </a:r>
            <a:r>
              <a:rPr lang="ru-RU" sz="23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уровня сложности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неорганических веществ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перемещено на позицию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задание 9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уровня сложности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 неорганических веществ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 </a:t>
            </a:r>
            <a:r>
              <a:rPr lang="ru-RU" sz="23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уровня сложности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позицию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понижением уровня сложности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базового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35496" y="6237312"/>
            <a:ext cx="1944216" cy="648072"/>
          </a:xfrm>
          <a:prstGeom prst="rect">
            <a:avLst/>
          </a:prstGeom>
        </p:spPr>
        <p:txBody>
          <a:bodyPr vert="horz" anchor="b"/>
          <a:lstStyle>
            <a:defPPr>
              <a:defRPr lang="ru-RU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679623"/>
            <a:ext cx="903649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 </a:t>
            </a:r>
            <a:r>
              <a:rPr lang="ru-RU" sz="2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оценивания </a:t>
            </a: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максимальная оценка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химические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оснований, кислот, солей…)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до 2 баллов;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уровня сложности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позицию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понижением уровня сложности до базового и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понижением максимальной оценки с 2 до 1 балла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92000" indent="-342900" algn="just">
              <a:buFont typeface="Arial" panose="020B0604020202020204" pitchFamily="34" charset="0"/>
              <a:buChar char="•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уровень  сложности 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основы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повышенного до базового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понижением максимальной оценки с 2 до 1 балла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476672"/>
            <a:ext cx="90364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повышена</a:t>
            </a:r>
            <a:r>
              <a:rPr lang="ru-RU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максимальная оценка </a:t>
            </a:r>
            <a:r>
              <a:rPr 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химические свойства оснований, кислот, солей…)</a:t>
            </a:r>
            <a:r>
              <a:rPr lang="ru-RU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до 2 </a:t>
            </a:r>
            <a:r>
              <a:rPr lang="ru-RU" sz="23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sz="2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46"/>
          <a:stretch/>
        </p:blipFill>
        <p:spPr bwMode="auto">
          <a:xfrm>
            <a:off x="1145232" y="1340768"/>
            <a:ext cx="7315200" cy="24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629" y="3774812"/>
            <a:ext cx="90364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7128792" cy="234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476672"/>
            <a:ext cx="90364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Понижена 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3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</a:t>
            </a:r>
            <a:r>
              <a:rPr lang="ru-RU" sz="2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балла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Было:</a:t>
            </a:r>
            <a:endParaRPr lang="ru-RU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29" y="3774812"/>
            <a:ext cx="90364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Стало:</a:t>
            </a:r>
            <a:endParaRPr lang="ru-RU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39" y="1326455"/>
            <a:ext cx="48863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934544"/>
            <a:ext cx="46577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476672"/>
            <a:ext cx="90364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Понижена 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основы химии</a:t>
            </a:r>
            <a:r>
              <a:rPr lang="ru-RU" sz="2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балла</a:t>
            </a:r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Было:</a:t>
            </a:r>
            <a:endParaRPr lang="ru-RU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29" y="3774812"/>
            <a:ext cx="90364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Стало:</a:t>
            </a:r>
            <a:endParaRPr lang="ru-RU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40768"/>
            <a:ext cx="4876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90352"/>
            <a:ext cx="4876799" cy="231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0" y="2934424"/>
            <a:ext cx="838200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008" y="476672"/>
            <a:ext cx="9036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</a:t>
            </a:r>
            <a:r>
              <a:rPr lang="ru-RU" sz="2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заданий </a:t>
            </a: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 до </a:t>
            </a:r>
            <a:r>
              <a:rPr lang="ru-RU" sz="2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введения</a:t>
            </a:r>
            <a:r>
              <a:rPr lang="ru-RU" sz="2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 30 (</a:t>
            </a:r>
            <a:r>
              <a:rPr lang="ru-RU" sz="2300" i="1" spc="-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300" i="1" spc="-8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300" i="1" spc="-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-восстановительные) </a:t>
            </a:r>
            <a:r>
              <a:rPr lang="ru-RU" sz="2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задания 31 </a:t>
            </a:r>
            <a:r>
              <a:rPr lang="ru-RU" sz="2300" spc="-8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spc="-8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ионного обмена</a:t>
            </a:r>
            <a:r>
              <a:rPr lang="ru-RU" sz="2300" spc="-8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единым контекстом</a:t>
            </a: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29" y="2852936"/>
            <a:ext cx="90364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72" y="1700811"/>
            <a:ext cx="7772400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0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476672"/>
            <a:ext cx="90364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задания 30: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ЕГЭ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496" y="6237312"/>
            <a:ext cx="1944216" cy="64807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84694"/>
            <a:ext cx="6263640" cy="16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79" y="2476648"/>
            <a:ext cx="59531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9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864</TotalTime>
  <Words>962</Words>
  <Application>Microsoft Office PowerPoint</Application>
  <PresentationFormat>Экран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Изменения в КИМ ЕГЭ  по химии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Существенные изменения в измерителях ЕГЭ по Химии  в 2017 году</dc:title>
  <dc:creator>Elena</dc:creator>
  <cp:lastModifiedBy>Elena</cp:lastModifiedBy>
  <cp:revision>68</cp:revision>
  <dcterms:created xsi:type="dcterms:W3CDTF">2016-11-27T12:58:08Z</dcterms:created>
  <dcterms:modified xsi:type="dcterms:W3CDTF">2018-01-10T23:18:20Z</dcterms:modified>
</cp:coreProperties>
</file>